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6"/>
  </p:notesMasterIdLst>
  <p:sldIdLst>
    <p:sldId id="256" r:id="rId2"/>
    <p:sldId id="258" r:id="rId3"/>
    <p:sldId id="305" r:id="rId4"/>
    <p:sldId id="261" r:id="rId5"/>
    <p:sldId id="263" r:id="rId6"/>
    <p:sldId id="269" r:id="rId7"/>
    <p:sldId id="262" r:id="rId8"/>
    <p:sldId id="264" r:id="rId9"/>
    <p:sldId id="306" r:id="rId10"/>
    <p:sldId id="266" r:id="rId11"/>
    <p:sldId id="265" r:id="rId12"/>
    <p:sldId id="287" r:id="rId13"/>
    <p:sldId id="307" r:id="rId14"/>
    <p:sldId id="267" r:id="rId15"/>
  </p:sldIdLst>
  <p:sldSz cx="9144000" cy="5143500" type="screen16x9"/>
  <p:notesSz cx="6858000" cy="9144000"/>
  <p:embeddedFontLst>
    <p:embeddedFont>
      <p:font typeface="Roboto Slab Regular" panose="020B0604020202020204" charset="0"/>
      <p:regular r:id="rId17"/>
      <p:bold r:id="rId18"/>
    </p:embeddedFont>
    <p:embeddedFont>
      <p:font typeface="Gadugi" panose="020B0502040204020203" pitchFamily="34" charset="0"/>
      <p:regular r:id="rId19"/>
      <p:bold r:id="rId20"/>
    </p:embeddedFont>
    <p:embeddedFont>
      <p:font typeface="Bahiana" panose="020B0604020202020204" charset="0"/>
      <p:regular r:id="rId21"/>
    </p:embeddedFont>
    <p:embeddedFont>
      <p:font typeface="Fira Sans Extra Condensed Medium" panose="020B0604020202020204" charset="0"/>
      <p:regular r:id="rId22"/>
      <p:bold r:id="rId23"/>
      <p:italic r:id="rId24"/>
      <p:boldItalic r:id="rId25"/>
    </p:embeddedFont>
    <p:embeddedFont>
      <p:font typeface="Barlow Semi Condensed" panose="020B0604020202020204" charset="0"/>
      <p:regular r:id="rId26"/>
      <p:bold r:id="rId27"/>
      <p:italic r:id="rId28"/>
      <p:boldItalic r:id="rId29"/>
    </p:embeddedFont>
    <p:embeddedFont>
      <p:font typeface="Barlow Semi Condensed SemiBold" panose="020B0604020202020204" charset="0"/>
      <p:regular r:id="rId30"/>
      <p:bold r:id="rId31"/>
      <p:italic r:id="rId32"/>
      <p:boldItalic r:id="rId33"/>
    </p:embeddedFont>
    <p:embeddedFont>
      <p:font typeface="Roboto Condensed Light" panose="020B0604020202020204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FC14B0-A881-42B9-9CEF-4ECDA1C873B9}">
  <a:tblStyle styleId="{D5FC14B0-A881-42B9-9CEF-4ECDA1C873B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00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78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viewProps" Target="view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981453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6bd56c9061_0_7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6bd56c9061_0_7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503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6bd56c9061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6bd56c9061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3848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31230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75c7a8d047_1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75c7a8d047_1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83022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6bad27d065_0_25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6bad27d065_0_25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6964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6be81bf08b_0_120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6be81bf08b_0_120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7738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6bd56c9061_0_2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6bd56c9061_0_2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04579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6bd56c9061_0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4" name="Google Shape;524;g6bd56c9061_0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05174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0c1df8b91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0c1df8b91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581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6b20e2230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6b20e2230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9950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6ba96a1c45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6ba96a1c45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0421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7971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0c1df8b91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0c1df8b91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74127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1728150" y="2671650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1728150" y="1894050"/>
            <a:ext cx="5687700" cy="904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-364043" y="-78921"/>
            <a:ext cx="2605500" cy="1446850"/>
            <a:chOff x="310975" y="334050"/>
            <a:chExt cx="2605500" cy="1446850"/>
          </a:xfrm>
        </p:grpSpPr>
        <p:sp>
          <p:nvSpPr>
            <p:cNvPr id="12" name="Google Shape;12;p2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2" name="Google Shape;72;p2"/>
          <p:cNvSpPr/>
          <p:nvPr/>
        </p:nvSpPr>
        <p:spPr>
          <a:xfrm>
            <a:off x="-67525" y="-66775"/>
            <a:ext cx="9326125" cy="5245250"/>
          </a:xfrm>
          <a:custGeom>
            <a:avLst/>
            <a:gdLst/>
            <a:ahLst/>
            <a:cxnLst/>
            <a:rect l="l" t="t" r="r" b="b"/>
            <a:pathLst>
              <a:path w="373045" h="209810" extrusionOk="0">
                <a:moveTo>
                  <a:pt x="0" y="82749"/>
                </a:moveTo>
                <a:lnTo>
                  <a:pt x="107166" y="209810"/>
                </a:lnTo>
                <a:lnTo>
                  <a:pt x="373045" y="101288"/>
                </a:lnTo>
                <a:lnTo>
                  <a:pt x="328280" y="0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p21"/>
          <p:cNvGrpSpPr/>
          <p:nvPr/>
        </p:nvGrpSpPr>
        <p:grpSpPr>
          <a:xfrm>
            <a:off x="720050" y="0"/>
            <a:ext cx="8459250" cy="5161050"/>
            <a:chOff x="720050" y="0"/>
            <a:chExt cx="8459250" cy="5161050"/>
          </a:xfrm>
        </p:grpSpPr>
        <p:sp>
          <p:nvSpPr>
            <p:cNvPr id="410" name="Google Shape;410;p21"/>
            <p:cNvSpPr/>
            <p:nvPr/>
          </p:nvSpPr>
          <p:spPr>
            <a:xfrm>
              <a:off x="968850" y="2561050"/>
              <a:ext cx="8210450" cy="2600000"/>
            </a:xfrm>
            <a:custGeom>
              <a:avLst/>
              <a:gdLst/>
              <a:ahLst/>
              <a:cxnLst/>
              <a:rect l="l" t="t" r="r" b="b"/>
              <a:pathLst>
                <a:path w="328418" h="104000" extrusionOk="0">
                  <a:moveTo>
                    <a:pt x="0" y="7590"/>
                  </a:moveTo>
                  <a:lnTo>
                    <a:pt x="229618" y="104000"/>
                  </a:lnTo>
                  <a:lnTo>
                    <a:pt x="328418" y="0"/>
                  </a:lnTo>
                </a:path>
              </a:pathLst>
            </a:custGeom>
            <a:noFill/>
            <a:ln w="1905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411" name="Google Shape;411;p21"/>
            <p:cNvSpPr/>
            <p:nvPr/>
          </p:nvSpPr>
          <p:spPr>
            <a:xfrm>
              <a:off x="720050" y="0"/>
              <a:ext cx="3845100" cy="5143500"/>
            </a:xfrm>
            <a:prstGeom prst="rect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2" name="Google Shape;412;p21"/>
          <p:cNvSpPr txBox="1">
            <a:spLocks noGrp="1"/>
          </p:cNvSpPr>
          <p:nvPr>
            <p:ph type="subTitle" idx="1"/>
          </p:nvPr>
        </p:nvSpPr>
        <p:spPr>
          <a:xfrm>
            <a:off x="1081795" y="3303050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21"/>
          <p:cNvSpPr txBox="1">
            <a:spLocks noGrp="1"/>
          </p:cNvSpPr>
          <p:nvPr>
            <p:ph type="subTitle" idx="2"/>
          </p:nvPr>
        </p:nvSpPr>
        <p:spPr>
          <a:xfrm>
            <a:off x="1081802" y="2183838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4" name="Google Shape;414;p21"/>
          <p:cNvSpPr txBox="1">
            <a:spLocks noGrp="1"/>
          </p:cNvSpPr>
          <p:nvPr>
            <p:ph type="subTitle" idx="3"/>
          </p:nvPr>
        </p:nvSpPr>
        <p:spPr>
          <a:xfrm>
            <a:off x="1081811" y="1064650"/>
            <a:ext cx="3168900" cy="77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415" name="Google Shape;415;p21"/>
          <p:cNvSpPr txBox="1">
            <a:spLocks noGrp="1"/>
          </p:cNvSpPr>
          <p:nvPr>
            <p:ph type="ctrTitle"/>
          </p:nvPr>
        </p:nvSpPr>
        <p:spPr>
          <a:xfrm>
            <a:off x="5927150" y="359450"/>
            <a:ext cx="2503800" cy="13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416" name="Google Shape;416;p21"/>
          <p:cNvGrpSpPr/>
          <p:nvPr/>
        </p:nvGrpSpPr>
        <p:grpSpPr>
          <a:xfrm>
            <a:off x="-90599" y="149679"/>
            <a:ext cx="627300" cy="1446850"/>
            <a:chOff x="6656382" y="-78921"/>
            <a:chExt cx="627300" cy="1446850"/>
          </a:xfrm>
        </p:grpSpPr>
        <p:sp>
          <p:nvSpPr>
            <p:cNvPr id="417" name="Google Shape;417;p21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1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1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1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1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1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1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1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1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1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1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1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1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1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1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1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1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1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4"/>
          <p:cNvSpPr/>
          <p:nvPr/>
        </p:nvSpPr>
        <p:spPr>
          <a:xfrm>
            <a:off x="0" y="0"/>
            <a:ext cx="49944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ctrTitle"/>
          </p:nvPr>
        </p:nvSpPr>
        <p:spPr>
          <a:xfrm>
            <a:off x="720000" y="1134000"/>
            <a:ext cx="3304200" cy="155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58" name="Google Shape;458;p24"/>
          <p:cNvSpPr txBox="1">
            <a:spLocks noGrp="1"/>
          </p:cNvSpPr>
          <p:nvPr>
            <p:ph type="subTitle" idx="1"/>
          </p:nvPr>
        </p:nvSpPr>
        <p:spPr>
          <a:xfrm>
            <a:off x="720000" y="2828400"/>
            <a:ext cx="31818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3"/>
          <p:cNvSpPr/>
          <p:nvPr/>
        </p:nvSpPr>
        <p:spPr>
          <a:xfrm flipH="1">
            <a:off x="25844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5" name="Google Shape;75;p3"/>
          <p:cNvSpPr txBox="1">
            <a:spLocks noGrp="1"/>
          </p:cNvSpPr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3"/>
          <p:cNvSpPr txBox="1">
            <a:spLocks noGrp="1"/>
          </p:cNvSpPr>
          <p:nvPr>
            <p:ph type="subTitle" idx="1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77" name="Google Shape;77;p3"/>
          <p:cNvSpPr txBox="1">
            <a:spLocks noGrp="1"/>
          </p:cNvSpPr>
          <p:nvPr>
            <p:ph type="title" idx="2" hasCustomPrompt="1"/>
          </p:nvPr>
        </p:nvSpPr>
        <p:spPr>
          <a:xfrm>
            <a:off x="63236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4"/>
          <p:cNvSpPr txBox="1">
            <a:spLocks noGrp="1"/>
          </p:cNvSpPr>
          <p:nvPr>
            <p:ph type="subTitle" idx="1"/>
          </p:nvPr>
        </p:nvSpPr>
        <p:spPr>
          <a:xfrm flipH="1">
            <a:off x="719975" y="2649050"/>
            <a:ext cx="6174300" cy="18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0" name="Google Shape;80;p4"/>
          <p:cNvSpPr txBox="1">
            <a:spLocks noGrp="1"/>
          </p:cNvSpPr>
          <p:nvPr>
            <p:ph type="title"/>
          </p:nvPr>
        </p:nvSpPr>
        <p:spPr>
          <a:xfrm>
            <a:off x="5347100" y="540000"/>
            <a:ext cx="3077100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000" b="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81" name="Google Shape;81;p4"/>
          <p:cNvGrpSpPr/>
          <p:nvPr/>
        </p:nvGrpSpPr>
        <p:grpSpPr>
          <a:xfrm>
            <a:off x="720057" y="-78921"/>
            <a:ext cx="2605500" cy="1446850"/>
            <a:chOff x="310975" y="334050"/>
            <a:chExt cx="2605500" cy="1446850"/>
          </a:xfrm>
        </p:grpSpPr>
        <p:sp>
          <p:nvSpPr>
            <p:cNvPr id="82" name="Google Shape;82;p4"/>
            <p:cNvSpPr/>
            <p:nvPr/>
          </p:nvSpPr>
          <p:spPr>
            <a:xfrm>
              <a:off x="310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593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876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158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441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7239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20065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22891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25717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2854375" y="3340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310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593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876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58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441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7239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20065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22891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25717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2854375" y="6110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310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93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876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1158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1441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17239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20065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22891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25717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2854375" y="8879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310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93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76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1158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1441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17239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20065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22891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25717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2854375" y="11649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310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93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876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1158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1441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17239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20065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22891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25717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2854375" y="144185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310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593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876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1158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1441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17239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20065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22891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25717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2854375" y="1718800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5"/>
          <p:cNvSpPr/>
          <p:nvPr/>
        </p:nvSpPr>
        <p:spPr>
          <a:xfrm>
            <a:off x="0" y="2451225"/>
            <a:ext cx="9144000" cy="235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5"/>
          <p:cNvSpPr txBox="1">
            <a:spLocks noGrp="1"/>
          </p:cNvSpPr>
          <p:nvPr>
            <p:ph type="subTitle" idx="1"/>
          </p:nvPr>
        </p:nvSpPr>
        <p:spPr>
          <a:xfrm>
            <a:off x="1400850" y="3078992"/>
            <a:ext cx="26856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45" name="Google Shape;145;p5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46" name="Google Shape;146;p5"/>
          <p:cNvSpPr txBox="1">
            <a:spLocks noGrp="1"/>
          </p:cNvSpPr>
          <p:nvPr>
            <p:ph type="subTitle" idx="2"/>
          </p:nvPr>
        </p:nvSpPr>
        <p:spPr>
          <a:xfrm>
            <a:off x="5057550" y="3078955"/>
            <a:ext cx="2685600" cy="10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47" name="Google Shape;147;p5"/>
          <p:cNvSpPr txBox="1">
            <a:spLocks noGrp="1"/>
          </p:cNvSpPr>
          <p:nvPr>
            <p:ph type="subTitle" idx="3"/>
          </p:nvPr>
        </p:nvSpPr>
        <p:spPr>
          <a:xfrm>
            <a:off x="1400850" y="2409150"/>
            <a:ext cx="26856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sp>
        <p:nvSpPr>
          <p:cNvPr id="148" name="Google Shape;148;p5"/>
          <p:cNvSpPr txBox="1">
            <a:spLocks noGrp="1"/>
          </p:cNvSpPr>
          <p:nvPr>
            <p:ph type="subTitle" idx="4"/>
          </p:nvPr>
        </p:nvSpPr>
        <p:spPr>
          <a:xfrm>
            <a:off x="5057550" y="2409150"/>
            <a:ext cx="26856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9pPr>
          </a:lstStyle>
          <a:p>
            <a:endParaRPr/>
          </a:p>
        </p:txBody>
      </p:sp>
      <p:grpSp>
        <p:nvGrpSpPr>
          <p:cNvPr id="149" name="Google Shape;149;p5"/>
          <p:cNvGrpSpPr/>
          <p:nvPr/>
        </p:nvGrpSpPr>
        <p:grpSpPr>
          <a:xfrm>
            <a:off x="8350757" y="149679"/>
            <a:ext cx="627300" cy="1446850"/>
            <a:chOff x="6656382" y="-78921"/>
            <a:chExt cx="627300" cy="1446850"/>
          </a:xfrm>
        </p:grpSpPr>
        <p:sp>
          <p:nvSpPr>
            <p:cNvPr id="150" name="Google Shape;150;p5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5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5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5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5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5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5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5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5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5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5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5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5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5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5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5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5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5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grpSp>
        <p:nvGrpSpPr>
          <p:cNvPr id="170" name="Google Shape;170;p6"/>
          <p:cNvGrpSpPr/>
          <p:nvPr/>
        </p:nvGrpSpPr>
        <p:grpSpPr>
          <a:xfrm rot="5400000">
            <a:off x="8186507" y="4182606"/>
            <a:ext cx="627300" cy="1446850"/>
            <a:chOff x="6656382" y="-78921"/>
            <a:chExt cx="627300" cy="1446850"/>
          </a:xfrm>
        </p:grpSpPr>
        <p:sp>
          <p:nvSpPr>
            <p:cNvPr id="171" name="Google Shape;171;p6"/>
            <p:cNvSpPr/>
            <p:nvPr/>
          </p:nvSpPr>
          <p:spPr>
            <a:xfrm>
              <a:off x="66563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6"/>
            <p:cNvSpPr/>
            <p:nvPr/>
          </p:nvSpPr>
          <p:spPr>
            <a:xfrm>
              <a:off x="66563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6"/>
            <p:cNvSpPr/>
            <p:nvPr/>
          </p:nvSpPr>
          <p:spPr>
            <a:xfrm>
              <a:off x="66563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66563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66563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66563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9389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9389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6"/>
            <p:cNvSpPr/>
            <p:nvPr/>
          </p:nvSpPr>
          <p:spPr>
            <a:xfrm>
              <a:off x="69389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6"/>
            <p:cNvSpPr/>
            <p:nvPr/>
          </p:nvSpPr>
          <p:spPr>
            <a:xfrm>
              <a:off x="69389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6"/>
            <p:cNvSpPr/>
            <p:nvPr/>
          </p:nvSpPr>
          <p:spPr>
            <a:xfrm>
              <a:off x="69389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6"/>
            <p:cNvSpPr/>
            <p:nvPr/>
          </p:nvSpPr>
          <p:spPr>
            <a:xfrm>
              <a:off x="69389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6"/>
            <p:cNvSpPr/>
            <p:nvPr/>
          </p:nvSpPr>
          <p:spPr>
            <a:xfrm>
              <a:off x="7221582" y="13058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7221582" y="10288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7221582" y="7519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7221582" y="47497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7221582" y="198029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7221582" y="-78921"/>
              <a:ext cx="62100" cy="62100"/>
            </a:xfrm>
            <a:prstGeom prst="ellipse">
              <a:avLst/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6"/>
          <p:cNvSpPr/>
          <p:nvPr/>
        </p:nvSpPr>
        <p:spPr>
          <a:xfrm>
            <a:off x="-112925" y="3233575"/>
            <a:ext cx="9360025" cy="1927400"/>
          </a:xfrm>
          <a:custGeom>
            <a:avLst/>
            <a:gdLst/>
            <a:ahLst/>
            <a:cxnLst/>
            <a:rect l="l" t="t" r="r" b="b"/>
            <a:pathLst>
              <a:path w="374401" h="77096" extrusionOk="0">
                <a:moveTo>
                  <a:pt x="0" y="0"/>
                </a:moveTo>
                <a:lnTo>
                  <a:pt x="41826" y="77096"/>
                </a:lnTo>
                <a:lnTo>
                  <a:pt x="374401" y="41826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 txBox="1">
            <a:spLocks noGrp="1"/>
          </p:cNvSpPr>
          <p:nvPr>
            <p:ph type="title"/>
          </p:nvPr>
        </p:nvSpPr>
        <p:spPr>
          <a:xfrm>
            <a:off x="1354950" y="1846850"/>
            <a:ext cx="65340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6000" b="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9"/>
          <p:cNvSpPr/>
          <p:nvPr/>
        </p:nvSpPr>
        <p:spPr>
          <a:xfrm>
            <a:off x="-29950" y="-39675"/>
            <a:ext cx="6593725" cy="5178625"/>
          </a:xfrm>
          <a:custGeom>
            <a:avLst/>
            <a:gdLst/>
            <a:ahLst/>
            <a:cxnLst/>
            <a:rect l="l" t="t" r="r" b="b"/>
            <a:pathLst>
              <a:path w="263749" h="207145" extrusionOk="0">
                <a:moveTo>
                  <a:pt x="177840" y="0"/>
                </a:moveTo>
                <a:lnTo>
                  <a:pt x="263749" y="78482"/>
                </a:lnTo>
                <a:lnTo>
                  <a:pt x="213367" y="207145"/>
                </a:lnTo>
                <a:lnTo>
                  <a:pt x="0" y="178643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9" name="Google Shape;209;p9"/>
          <p:cNvSpPr txBox="1">
            <a:spLocks noGrp="1"/>
          </p:cNvSpPr>
          <p:nvPr>
            <p:ph type="title"/>
          </p:nvPr>
        </p:nvSpPr>
        <p:spPr>
          <a:xfrm>
            <a:off x="720050" y="1724525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4200"/>
              <a:buNone/>
              <a:defRPr sz="42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0" name="Google Shape;210;p9"/>
          <p:cNvSpPr txBox="1">
            <a:spLocks noGrp="1"/>
          </p:cNvSpPr>
          <p:nvPr>
            <p:ph type="subTitle" idx="1"/>
          </p:nvPr>
        </p:nvSpPr>
        <p:spPr>
          <a:xfrm>
            <a:off x="7200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1294A"/>
              </a:buClr>
              <a:buSzPts val="2100"/>
              <a:buNone/>
              <a:defRPr sz="2100">
                <a:solidFill>
                  <a:srgbClr val="41294A"/>
                </a:solidFill>
              </a:defRPr>
            </a:lvl9pPr>
          </a:lstStyle>
          <a:p>
            <a:endParaRPr/>
          </a:p>
        </p:txBody>
      </p:sp>
      <p:sp>
        <p:nvSpPr>
          <p:cNvPr id="211" name="Google Shape;211;p9"/>
          <p:cNvSpPr txBox="1">
            <a:spLocks noGrp="1"/>
          </p:cNvSpPr>
          <p:nvPr>
            <p:ph type="title" idx="2" hasCustomPrompt="1"/>
          </p:nvPr>
        </p:nvSpPr>
        <p:spPr>
          <a:xfrm>
            <a:off x="720050" y="315950"/>
            <a:ext cx="2100300" cy="979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3600"/>
              <a:buNone/>
              <a:defRPr sz="6000" b="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4800"/>
              <a:buFont typeface="Fira Sans Extra Condensed Medium"/>
              <a:buNone/>
              <a:defRPr sz="4800">
                <a:solidFill>
                  <a:srgbClr val="999999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2"/>
          <p:cNvSpPr/>
          <p:nvPr/>
        </p:nvSpPr>
        <p:spPr>
          <a:xfrm>
            <a:off x="-68700" y="-52400"/>
            <a:ext cx="3328475" cy="5212300"/>
          </a:xfrm>
          <a:custGeom>
            <a:avLst/>
            <a:gdLst/>
            <a:ahLst/>
            <a:cxnLst/>
            <a:rect l="l" t="t" r="r" b="b"/>
            <a:pathLst>
              <a:path w="133139" h="208492" extrusionOk="0">
                <a:moveTo>
                  <a:pt x="847" y="0"/>
                </a:moveTo>
                <a:lnTo>
                  <a:pt x="133139" y="128058"/>
                </a:lnTo>
                <a:lnTo>
                  <a:pt x="115359" y="171450"/>
                </a:lnTo>
                <a:lnTo>
                  <a:pt x="0" y="208492"/>
                </a:lnTo>
              </a:path>
            </a:pathLst>
          </a:cu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3" name="Google Shape;283;p12"/>
          <p:cNvSpPr/>
          <p:nvPr/>
        </p:nvSpPr>
        <p:spPr>
          <a:xfrm>
            <a:off x="7069775" y="0"/>
            <a:ext cx="2074200" cy="51435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12"/>
          <p:cNvSpPr txBox="1">
            <a:spLocks noGrp="1"/>
          </p:cNvSpPr>
          <p:nvPr>
            <p:ph type="ctrTitle"/>
          </p:nvPr>
        </p:nvSpPr>
        <p:spPr>
          <a:xfrm>
            <a:off x="2271096" y="67057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5" name="Google Shape;285;p12"/>
          <p:cNvSpPr txBox="1">
            <a:spLocks noGrp="1"/>
          </p:cNvSpPr>
          <p:nvPr>
            <p:ph type="title" idx="2" hasCustomPrompt="1"/>
          </p:nvPr>
        </p:nvSpPr>
        <p:spPr>
          <a:xfrm>
            <a:off x="6541575" y="6432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6" name="Google Shape;286;p12"/>
          <p:cNvSpPr txBox="1">
            <a:spLocks noGrp="1"/>
          </p:cNvSpPr>
          <p:nvPr>
            <p:ph type="ctrTitle" idx="3"/>
          </p:nvPr>
        </p:nvSpPr>
        <p:spPr>
          <a:xfrm>
            <a:off x="2271096" y="1712750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7" name="Google Shape;287;p12"/>
          <p:cNvSpPr txBox="1">
            <a:spLocks noGrp="1"/>
          </p:cNvSpPr>
          <p:nvPr>
            <p:ph type="title" idx="4" hasCustomPrompt="1"/>
          </p:nvPr>
        </p:nvSpPr>
        <p:spPr>
          <a:xfrm>
            <a:off x="6541575" y="1685436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8" name="Google Shape;288;p12"/>
          <p:cNvSpPr txBox="1">
            <a:spLocks noGrp="1"/>
          </p:cNvSpPr>
          <p:nvPr>
            <p:ph type="ctrTitle" idx="5"/>
          </p:nvPr>
        </p:nvSpPr>
        <p:spPr>
          <a:xfrm>
            <a:off x="2271096" y="2754925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89" name="Google Shape;289;p12"/>
          <p:cNvSpPr txBox="1">
            <a:spLocks noGrp="1"/>
          </p:cNvSpPr>
          <p:nvPr>
            <p:ph type="title" idx="6" hasCustomPrompt="1"/>
          </p:nvPr>
        </p:nvSpPr>
        <p:spPr>
          <a:xfrm>
            <a:off x="6541575" y="2727590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0" name="Google Shape;290;p12"/>
          <p:cNvSpPr txBox="1">
            <a:spLocks noGrp="1"/>
          </p:cNvSpPr>
          <p:nvPr>
            <p:ph type="ctrTitle" idx="7"/>
          </p:nvPr>
        </p:nvSpPr>
        <p:spPr>
          <a:xfrm>
            <a:off x="2271142" y="379710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1800" b="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91" name="Google Shape;291;p12"/>
          <p:cNvSpPr txBox="1">
            <a:spLocks noGrp="1"/>
          </p:cNvSpPr>
          <p:nvPr>
            <p:ph type="title" idx="8" hasCustomPrompt="1"/>
          </p:nvPr>
        </p:nvSpPr>
        <p:spPr>
          <a:xfrm>
            <a:off x="6541575" y="3774175"/>
            <a:ext cx="1770600" cy="900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None/>
              <a:defRPr sz="6000" b="0">
                <a:solidFill>
                  <a:srgbClr val="F3F3F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92" name="Google Shape;292;p12"/>
          <p:cNvSpPr txBox="1">
            <a:spLocks noGrp="1"/>
          </p:cNvSpPr>
          <p:nvPr>
            <p:ph type="subTitle" idx="1"/>
          </p:nvPr>
        </p:nvSpPr>
        <p:spPr>
          <a:xfrm flipH="1">
            <a:off x="2640750" y="416595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3" name="Google Shape;293;p12"/>
          <p:cNvSpPr txBox="1">
            <a:spLocks noGrp="1"/>
          </p:cNvSpPr>
          <p:nvPr>
            <p:ph type="subTitle" idx="9"/>
          </p:nvPr>
        </p:nvSpPr>
        <p:spPr>
          <a:xfrm flipH="1">
            <a:off x="2640676" y="312742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2"/>
          <p:cNvSpPr txBox="1">
            <a:spLocks noGrp="1"/>
          </p:cNvSpPr>
          <p:nvPr>
            <p:ph type="subTitle" idx="13"/>
          </p:nvPr>
        </p:nvSpPr>
        <p:spPr>
          <a:xfrm flipH="1">
            <a:off x="2640750" y="2081100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5" name="Google Shape;295;p12"/>
          <p:cNvSpPr txBox="1">
            <a:spLocks noGrp="1"/>
          </p:cNvSpPr>
          <p:nvPr>
            <p:ph type="subTitle" idx="14"/>
          </p:nvPr>
        </p:nvSpPr>
        <p:spPr>
          <a:xfrm flipH="1">
            <a:off x="2640750" y="1034775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rgbClr val="434343"/>
        </a:solidFill>
        <a:effectLst/>
      </p:bgPr>
    </p:bg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3"/>
          <p:cNvSpPr txBox="1">
            <a:spLocks noGrp="1"/>
          </p:cNvSpPr>
          <p:nvPr>
            <p:ph type="body" idx="1"/>
          </p:nvPr>
        </p:nvSpPr>
        <p:spPr>
          <a:xfrm>
            <a:off x="720050" y="1426225"/>
            <a:ext cx="7703700" cy="311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AutoNum type="arabicPeriod"/>
              <a:defRPr sz="1200">
                <a:solidFill>
                  <a:srgbClr val="F3F3F3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lphaLcPeriod"/>
              <a:defRPr>
                <a:solidFill>
                  <a:srgbClr val="F3F3F3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romanLcPeriod"/>
              <a:defRPr>
                <a:solidFill>
                  <a:srgbClr val="F3F3F3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rabicPeriod"/>
              <a:defRPr>
                <a:solidFill>
                  <a:srgbClr val="F3F3F3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lphaLcPeriod"/>
              <a:defRPr>
                <a:solidFill>
                  <a:srgbClr val="F3F3F3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romanLcPeriod"/>
              <a:defRPr>
                <a:solidFill>
                  <a:srgbClr val="F3F3F3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rabicPeriod"/>
              <a:defRPr>
                <a:solidFill>
                  <a:srgbClr val="F3F3F3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lphaLcPeriod"/>
              <a:defRPr>
                <a:solidFill>
                  <a:srgbClr val="F3F3F3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100"/>
              <a:buFont typeface="Muli"/>
              <a:buAutoNum type="romanLcPeriod"/>
              <a:defRPr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8" name="Google Shape;298;p13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3214200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 b="0">
                <a:solidFill>
                  <a:srgbClr val="F3F3F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None/>
              <a:defRPr sz="2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F3F3F3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 SemiBold"/>
              <a:buNone/>
              <a:defRPr sz="2800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Barlow Semi Condensed"/>
              <a:buNone/>
              <a:defRPr sz="2800" b="1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●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Char char="○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Char char="■"/>
              <a:defRPr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  <p:sldLayoutId id="2147483655" r:id="rId7"/>
    <p:sldLayoutId id="2147483658" r:id="rId8"/>
    <p:sldLayoutId id="2147483659" r:id="rId9"/>
    <p:sldLayoutId id="2147483667" r:id="rId10"/>
    <p:sldLayoutId id="2147483670" r:id="rId11"/>
    <p:sldLayoutId id="2147483675" r:id="rId12"/>
    <p:sldLayoutId id="2147483676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33"/>
          <p:cNvSpPr txBox="1">
            <a:spLocks noGrp="1"/>
          </p:cNvSpPr>
          <p:nvPr>
            <p:ph type="ctrTitle"/>
          </p:nvPr>
        </p:nvSpPr>
        <p:spPr>
          <a:xfrm>
            <a:off x="1761042" y="1361733"/>
            <a:ext cx="5687700" cy="121315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Predicting Attendance for the 2018-2019 Season</a:t>
            </a:r>
            <a:endParaRPr dirty="0">
              <a:latin typeface="Bahiana"/>
              <a:ea typeface="Bahiana"/>
              <a:cs typeface="Bahiana"/>
              <a:sym typeface="Bahiana"/>
            </a:endParaRPr>
          </a:p>
        </p:txBody>
      </p:sp>
      <p:sp>
        <p:nvSpPr>
          <p:cNvPr id="487" name="Google Shape;487;p33"/>
          <p:cNvSpPr txBox="1">
            <a:spLocks noGrp="1"/>
          </p:cNvSpPr>
          <p:nvPr>
            <p:ph type="subTitle" idx="1"/>
          </p:nvPr>
        </p:nvSpPr>
        <p:spPr>
          <a:xfrm>
            <a:off x="1761042" y="2574884"/>
            <a:ext cx="56877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/>
              <a:t>By Linus Jen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8318" y="2928444"/>
            <a:ext cx="940220" cy="122994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43"/>
          <p:cNvSpPr txBox="1">
            <a:spLocks noGrp="1"/>
          </p:cNvSpPr>
          <p:nvPr>
            <p:ph type="title"/>
          </p:nvPr>
        </p:nvSpPr>
        <p:spPr>
          <a:xfrm>
            <a:off x="4578850" y="1724550"/>
            <a:ext cx="3845100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Modeling and Findings</a:t>
            </a:r>
            <a:endParaRPr dirty="0"/>
          </a:p>
        </p:txBody>
      </p:sp>
      <p:sp>
        <p:nvSpPr>
          <p:cNvPr id="621" name="Google Shape;621;p43"/>
          <p:cNvSpPr txBox="1">
            <a:spLocks noGrp="1"/>
          </p:cNvSpPr>
          <p:nvPr>
            <p:ph type="subTitle" idx="1"/>
          </p:nvPr>
        </p:nvSpPr>
        <p:spPr>
          <a:xfrm>
            <a:off x="4578850" y="3362050"/>
            <a:ext cx="3845100" cy="39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(Finally, the fun stuff!)</a:t>
            </a:r>
            <a:endParaRPr dirty="0"/>
          </a:p>
        </p:txBody>
      </p:sp>
      <p:pic>
        <p:nvPicPr>
          <p:cNvPr id="7" name="Picture 2" descr="Steve Ballmer is a Dancing Machine - YouT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434" t="-1" r="25207" b="235"/>
          <a:stretch/>
        </p:blipFill>
        <p:spPr bwMode="auto">
          <a:xfrm>
            <a:off x="0" y="0"/>
            <a:ext cx="314917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720000" y="397217"/>
            <a:ext cx="2194239" cy="65548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Final Model</a:t>
            </a:r>
            <a:endParaRPr dirty="0"/>
          </a:p>
        </p:txBody>
      </p:sp>
      <p:sp>
        <p:nvSpPr>
          <p:cNvPr id="614" name="Google Shape;614;p42"/>
          <p:cNvSpPr txBox="1">
            <a:spLocks noGrp="1"/>
          </p:cNvSpPr>
          <p:nvPr>
            <p:ph type="subTitle" idx="1"/>
          </p:nvPr>
        </p:nvSpPr>
        <p:spPr>
          <a:xfrm>
            <a:off x="86016" y="1052704"/>
            <a:ext cx="4839552" cy="392163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Our final model is as follows: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Prediction = 8044.39 + 58.84(# of All-Stars) + 67.17(# of championships won when holidays are not close) + 126.61(number of All-Star players from the last All-Star Game) + 312.56(# of championships won when the holidays are close)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Using 2017’s model, which had an R-squared value of around .37, we got a root mean squared error of 893.53, versus the root mean squared error of 974.09 when using the mean attendance of the 2017-2018 season. This isn’t bad, for an improvement of 10%.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 smtClean="0"/>
              <a:t>This simpler model was used to better explain the findings. Both the linear regression and ANOVA tables showed that the variables significantly improved the predictions.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832" y="1789487"/>
            <a:ext cx="3444287" cy="2342786"/>
          </a:xfrm>
          <a:prstGeom prst="rect">
            <a:avLst/>
          </a:prstGeom>
        </p:spPr>
      </p:pic>
      <p:sp>
        <p:nvSpPr>
          <p:cNvPr id="6" name="Google Shape;614;p42"/>
          <p:cNvSpPr txBox="1">
            <a:spLocks/>
          </p:cNvSpPr>
          <p:nvPr/>
        </p:nvSpPr>
        <p:spPr>
          <a:xfrm>
            <a:off x="5815584" y="397217"/>
            <a:ext cx="2712720" cy="1273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dirty="0" smtClean="0">
                <a:solidFill>
                  <a:schemeClr val="tx1"/>
                </a:solidFill>
              </a:rPr>
              <a:t>The diagnostic plots, shown below, show that the assumptions of constant variance and the errors following a normal distribution hold true.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64"/>
          <p:cNvSpPr/>
          <p:nvPr/>
        </p:nvSpPr>
        <p:spPr>
          <a:xfrm>
            <a:off x="8050925" y="43901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fill="none" extrusionOk="0">
                <a:moveTo>
                  <a:pt x="0" y="0"/>
                </a:moveTo>
                <a:close/>
              </a:path>
            </a:pathLst>
          </a:custGeom>
          <a:noFill/>
          <a:ln w="975" cap="flat" cmpd="sng">
            <a:solidFill>
              <a:srgbClr val="E7CEBA"/>
            </a:solidFill>
            <a:prstDash val="solid"/>
            <a:miter lim="3033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0" name="Google Shape;1160;p64"/>
          <p:cNvSpPr txBox="1">
            <a:spLocks noGrp="1"/>
          </p:cNvSpPr>
          <p:nvPr>
            <p:ph type="body" idx="1"/>
          </p:nvPr>
        </p:nvSpPr>
        <p:spPr>
          <a:xfrm>
            <a:off x="232370" y="872870"/>
            <a:ext cx="5400334" cy="152825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</a:pPr>
            <a:r>
              <a:rPr lang="en-GB" dirty="0" smtClean="0">
                <a:solidFill>
                  <a:srgbClr val="F3F3F3"/>
                </a:solidFill>
              </a:rPr>
              <a:t>Many of the variables not included in this list were found to not be </a:t>
            </a:r>
            <a:r>
              <a:rPr lang="en-GB" dirty="0" smtClean="0"/>
              <a:t>significant, and thus were not included in the final portion of this </a:t>
            </a:r>
            <a:r>
              <a:rPr lang="en-GB" dirty="0" smtClean="0"/>
              <a:t>presentation. They are briefly discussed in the respective PDF file.</a:t>
            </a:r>
            <a:endParaRPr lang="en-GB" dirty="0" smtClean="0"/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</a:pPr>
            <a:r>
              <a:rPr lang="en-GB" dirty="0" smtClean="0"/>
              <a:t>The dataset provided did not match the attendance records found on NBA.com, and while the values were heavily correlated, these inaccuracies may limit our prediction abilities</a:t>
            </a:r>
          </a:p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Char char="●"/>
            </a:pPr>
            <a:endParaRPr lang="en-GB" dirty="0" smtClean="0"/>
          </a:p>
        </p:txBody>
      </p:sp>
      <p:sp>
        <p:nvSpPr>
          <p:cNvPr id="1161" name="Google Shape;1161;p64"/>
          <p:cNvSpPr txBox="1">
            <a:spLocks noGrp="1"/>
          </p:cNvSpPr>
          <p:nvPr>
            <p:ph type="ctrTitle"/>
          </p:nvPr>
        </p:nvSpPr>
        <p:spPr>
          <a:xfrm>
            <a:off x="635428" y="455420"/>
            <a:ext cx="4047022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Limitations</a:t>
            </a:r>
            <a:endParaRPr dirty="0"/>
          </a:p>
        </p:txBody>
      </p:sp>
      <p:sp>
        <p:nvSpPr>
          <p:cNvPr id="5" name="Google Shape;1160;p64"/>
          <p:cNvSpPr txBox="1">
            <a:spLocks/>
          </p:cNvSpPr>
          <p:nvPr/>
        </p:nvSpPr>
        <p:spPr>
          <a:xfrm>
            <a:off x="4547616" y="2954571"/>
            <a:ext cx="4181856" cy="1920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Roboto Condensed Light"/>
              <a:buAutoNum type="arabicPeriod"/>
              <a:defRPr sz="12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rabicPeriod"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uli"/>
              <a:buAutoNum type="alphaLcPeriod"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3F3F3"/>
              </a:buClr>
              <a:buSzPts val="1100"/>
              <a:buFont typeface="Muli"/>
              <a:buAutoNum type="romanLcPeriod"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158750" indent="0" algn="just">
              <a:buNone/>
            </a:pPr>
            <a:endParaRPr lang="en-GB" dirty="0" smtClean="0"/>
          </a:p>
          <a:p>
            <a:pPr algn="just">
              <a:buFont typeface="Roboto Condensed Light"/>
              <a:buChar char="●"/>
            </a:pPr>
            <a:r>
              <a:rPr lang="en-GB" dirty="0" smtClean="0"/>
              <a:t>Due to time constraints, I was unable to web-scrape all the data desired. I was hoping to see if the number of games on the same day as Clippers game had an impact on attendance levels</a:t>
            </a:r>
          </a:p>
          <a:p>
            <a:pPr algn="just">
              <a:buFont typeface="Roboto Condensed Light"/>
              <a:buChar char="●"/>
            </a:pPr>
            <a:r>
              <a:rPr lang="en-GB" dirty="0" smtClean="0"/>
              <a:t>In addition to this, several papers and articles mentioned the use of random forest model to improve prediction. For future actions, I would attempt these models to compare its benefits</a:t>
            </a:r>
            <a:r>
              <a:rPr lang="en-GB" dirty="0" smtClean="0"/>
              <a:t>.</a:t>
            </a:r>
          </a:p>
          <a:p>
            <a:pPr algn="just">
              <a:buFont typeface="Roboto Condensed Light"/>
              <a:buChar char="●"/>
            </a:pPr>
            <a:r>
              <a:rPr lang="en-GB" dirty="0" smtClean="0"/>
              <a:t>Lastly, more incorporation of time series analysis would be helpful to discover monthly or seasonal trends</a:t>
            </a:r>
            <a:endParaRPr lang="en-GB" dirty="0"/>
          </a:p>
        </p:txBody>
      </p:sp>
      <p:pic>
        <p:nvPicPr>
          <p:cNvPr id="8196" name="Picture 4" descr="NBA Christmas Day: Clippers' Paul George trash talks with Lakers coach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" r="27585" b="610"/>
          <a:stretch/>
        </p:blipFill>
        <p:spPr bwMode="auto">
          <a:xfrm>
            <a:off x="5864876" y="383585"/>
            <a:ext cx="2864596" cy="21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161;p64"/>
          <p:cNvSpPr txBox="1">
            <a:spLocks/>
          </p:cNvSpPr>
          <p:nvPr/>
        </p:nvSpPr>
        <p:spPr>
          <a:xfrm>
            <a:off x="4682450" y="2661029"/>
            <a:ext cx="4047022" cy="8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F3F3F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r"/>
            <a:r>
              <a:rPr lang="en-US" dirty="0" smtClean="0"/>
              <a:t>Future Steps</a:t>
            </a:r>
            <a:endParaRPr lang="en-US" dirty="0"/>
          </a:p>
        </p:txBody>
      </p:sp>
      <p:pic>
        <p:nvPicPr>
          <p:cNvPr id="8200" name="Picture 8" descr="Paul George's 28 points power Clippers to rout of Pelicans - Lo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21" y="2253489"/>
            <a:ext cx="3547423" cy="229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https://</a:t>
            </a:r>
            <a:r>
              <a:rPr lang="en-US" dirty="0" smtClean="0"/>
              <a:t>www.basketball-reference.com</a:t>
            </a:r>
          </a:p>
          <a:p>
            <a:pPr marL="158750" indent="0">
              <a:buNone/>
            </a:pPr>
            <a:r>
              <a:rPr lang="en-GB" dirty="0" smtClean="0"/>
              <a:t>https://www.NBA.com</a:t>
            </a:r>
          </a:p>
          <a:p>
            <a:pPr marL="158750" indent="0">
              <a:buNone/>
            </a:pPr>
            <a:r>
              <a:rPr lang="en-US" dirty="0"/>
              <a:t>https://</a:t>
            </a:r>
            <a:r>
              <a:rPr lang="en-US" dirty="0" smtClean="0"/>
              <a:t>www.calendarpedia.com/holidays/federal-holidays-2013.html</a:t>
            </a:r>
            <a:endParaRPr lang="en-US" dirty="0"/>
          </a:p>
          <a:p>
            <a:pPr marL="158750" indent="0">
              <a:buNone/>
            </a:pPr>
            <a:r>
              <a:rPr lang="en-GB" dirty="0" smtClean="0"/>
              <a:t>Data provided by the Clippers Organization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740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STAPLES Center | LinkedI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r="15665" b="11556"/>
          <a:stretch/>
        </p:blipFill>
        <p:spPr bwMode="auto">
          <a:xfrm>
            <a:off x="0" y="1"/>
            <a:ext cx="9144000" cy="5132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8" name="Google Shape;628;p44"/>
          <p:cNvSpPr txBox="1">
            <a:spLocks noGrp="1"/>
          </p:cNvSpPr>
          <p:nvPr>
            <p:ph type="title"/>
          </p:nvPr>
        </p:nvSpPr>
        <p:spPr>
          <a:xfrm>
            <a:off x="1305000" y="0"/>
            <a:ext cx="6534000" cy="144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accent1"/>
                </a:solidFill>
              </a:rPr>
              <a:t>Thank you!</a:t>
            </a:r>
            <a:endParaRPr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35"/>
          <p:cNvSpPr txBox="1">
            <a:spLocks noGrp="1"/>
          </p:cNvSpPr>
          <p:nvPr>
            <p:ph type="ctrTitle" idx="3"/>
          </p:nvPr>
        </p:nvSpPr>
        <p:spPr>
          <a:xfrm>
            <a:off x="2264372" y="2249096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Relationships</a:t>
            </a:r>
            <a:endParaRPr dirty="0"/>
          </a:p>
        </p:txBody>
      </p:sp>
      <p:sp>
        <p:nvSpPr>
          <p:cNvPr id="499" name="Google Shape;499;p35"/>
          <p:cNvSpPr txBox="1">
            <a:spLocks noGrp="1"/>
          </p:cNvSpPr>
          <p:nvPr>
            <p:ph type="ctrTitle"/>
          </p:nvPr>
        </p:nvSpPr>
        <p:spPr>
          <a:xfrm>
            <a:off x="2271096" y="369864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Goal</a:t>
            </a:r>
            <a:endParaRPr dirty="0"/>
          </a:p>
        </p:txBody>
      </p:sp>
      <p:sp>
        <p:nvSpPr>
          <p:cNvPr id="500" name="Google Shape;500;p35"/>
          <p:cNvSpPr txBox="1">
            <a:spLocks noGrp="1"/>
          </p:cNvSpPr>
          <p:nvPr>
            <p:ph type="title" idx="2"/>
          </p:nvPr>
        </p:nvSpPr>
        <p:spPr>
          <a:xfrm>
            <a:off x="7298050" y="342564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01</a:t>
            </a:r>
            <a:endParaRPr sz="4800" dirty="0"/>
          </a:p>
        </p:txBody>
      </p:sp>
      <p:sp>
        <p:nvSpPr>
          <p:cNvPr id="501" name="Google Shape;501;p35"/>
          <p:cNvSpPr txBox="1">
            <a:spLocks noGrp="1"/>
          </p:cNvSpPr>
          <p:nvPr>
            <p:ph type="title" idx="4"/>
          </p:nvPr>
        </p:nvSpPr>
        <p:spPr>
          <a:xfrm>
            <a:off x="7291326" y="2221782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03</a:t>
            </a:r>
            <a:endParaRPr sz="4800" dirty="0"/>
          </a:p>
        </p:txBody>
      </p:sp>
      <p:sp>
        <p:nvSpPr>
          <p:cNvPr id="502" name="Google Shape;502;p35"/>
          <p:cNvSpPr txBox="1">
            <a:spLocks noGrp="1"/>
          </p:cNvSpPr>
          <p:nvPr>
            <p:ph type="ctrTitle" idx="5"/>
          </p:nvPr>
        </p:nvSpPr>
        <p:spPr>
          <a:xfrm>
            <a:off x="2264372" y="3190411"/>
            <a:ext cx="4631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Modeling</a:t>
            </a:r>
            <a:endParaRPr dirty="0"/>
          </a:p>
        </p:txBody>
      </p:sp>
      <p:sp>
        <p:nvSpPr>
          <p:cNvPr id="503" name="Google Shape;503;p35"/>
          <p:cNvSpPr txBox="1">
            <a:spLocks noGrp="1"/>
          </p:cNvSpPr>
          <p:nvPr>
            <p:ph type="title" idx="6"/>
          </p:nvPr>
        </p:nvSpPr>
        <p:spPr>
          <a:xfrm>
            <a:off x="7291326" y="3163076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04</a:t>
            </a:r>
            <a:endParaRPr sz="4800" dirty="0"/>
          </a:p>
        </p:txBody>
      </p:sp>
      <p:sp>
        <p:nvSpPr>
          <p:cNvPr id="504" name="Google Shape;504;p35"/>
          <p:cNvSpPr txBox="1">
            <a:spLocks noGrp="1"/>
          </p:cNvSpPr>
          <p:nvPr>
            <p:ph type="ctrTitle" idx="7"/>
          </p:nvPr>
        </p:nvSpPr>
        <p:spPr>
          <a:xfrm>
            <a:off x="2264418" y="4071210"/>
            <a:ext cx="4631100" cy="58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Limits to the Model</a:t>
            </a:r>
            <a:endParaRPr dirty="0"/>
          </a:p>
        </p:txBody>
      </p:sp>
      <p:sp>
        <p:nvSpPr>
          <p:cNvPr id="505" name="Google Shape;505;p35"/>
          <p:cNvSpPr txBox="1">
            <a:spLocks noGrp="1"/>
          </p:cNvSpPr>
          <p:nvPr>
            <p:ph type="title" idx="8"/>
          </p:nvPr>
        </p:nvSpPr>
        <p:spPr>
          <a:xfrm>
            <a:off x="7291326" y="4048285"/>
            <a:ext cx="1125900" cy="9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/>
              <a:t>05</a:t>
            </a:r>
            <a:endParaRPr sz="4800" dirty="0"/>
          </a:p>
        </p:txBody>
      </p:sp>
      <p:sp>
        <p:nvSpPr>
          <p:cNvPr id="506" name="Google Shape;506;p35"/>
          <p:cNvSpPr txBox="1">
            <a:spLocks noGrp="1"/>
          </p:cNvSpPr>
          <p:nvPr>
            <p:ph type="subTitle" idx="1"/>
          </p:nvPr>
        </p:nvSpPr>
        <p:spPr>
          <a:xfrm flipH="1">
            <a:off x="2634026" y="4440059"/>
            <a:ext cx="4261500" cy="6774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Assumptions made for our models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Limitations to its application</a:t>
            </a:r>
            <a:endParaRPr dirty="0"/>
          </a:p>
        </p:txBody>
      </p:sp>
      <p:sp>
        <p:nvSpPr>
          <p:cNvPr id="507" name="Google Shape;507;p35"/>
          <p:cNvSpPr txBox="1">
            <a:spLocks noGrp="1"/>
          </p:cNvSpPr>
          <p:nvPr>
            <p:ph type="subTitle" idx="9"/>
          </p:nvPr>
        </p:nvSpPr>
        <p:spPr>
          <a:xfrm flipH="1">
            <a:off x="2633952" y="3562911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/>
              <a:t>Understand and apply regression statistics</a:t>
            </a:r>
            <a:endParaRPr dirty="0"/>
          </a:p>
        </p:txBody>
      </p:sp>
      <p:sp>
        <p:nvSpPr>
          <p:cNvPr id="508" name="Google Shape;508;p35"/>
          <p:cNvSpPr txBox="1">
            <a:spLocks noGrp="1"/>
          </p:cNvSpPr>
          <p:nvPr>
            <p:ph type="subTitle" idx="13"/>
          </p:nvPr>
        </p:nvSpPr>
        <p:spPr>
          <a:xfrm flipH="1">
            <a:off x="2634026" y="2617446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How do the different variables relate to one another?</a:t>
            </a:r>
            <a:endParaRPr dirty="0"/>
          </a:p>
        </p:txBody>
      </p:sp>
      <p:sp>
        <p:nvSpPr>
          <p:cNvPr id="509" name="Google Shape;509;p35"/>
          <p:cNvSpPr txBox="1">
            <a:spLocks noGrp="1"/>
          </p:cNvSpPr>
          <p:nvPr>
            <p:ph type="subTitle" idx="14"/>
          </p:nvPr>
        </p:nvSpPr>
        <p:spPr>
          <a:xfrm flipH="1">
            <a:off x="2640750" y="734064"/>
            <a:ext cx="4261500" cy="43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Create a model to better predict attendance</a:t>
            </a:r>
            <a:endParaRPr dirty="0"/>
          </a:p>
        </p:txBody>
      </p:sp>
      <p:sp>
        <p:nvSpPr>
          <p:cNvPr id="14" name="Google Shape;498;p35"/>
          <p:cNvSpPr txBox="1">
            <a:spLocks/>
          </p:cNvSpPr>
          <p:nvPr/>
        </p:nvSpPr>
        <p:spPr>
          <a:xfrm>
            <a:off x="2271096" y="1313414"/>
            <a:ext cx="46311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18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GB" dirty="0" smtClean="0"/>
              <a:t>Data Mining</a:t>
            </a:r>
            <a:endParaRPr lang="en-GB" dirty="0"/>
          </a:p>
        </p:txBody>
      </p:sp>
      <p:sp>
        <p:nvSpPr>
          <p:cNvPr id="15" name="Google Shape;501;p35"/>
          <p:cNvSpPr txBox="1">
            <a:spLocks/>
          </p:cNvSpPr>
          <p:nvPr/>
        </p:nvSpPr>
        <p:spPr>
          <a:xfrm>
            <a:off x="7298050" y="1286100"/>
            <a:ext cx="1125900" cy="9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3600"/>
              <a:buFont typeface="Barlow Semi Condensed SemiBold"/>
              <a:buNone/>
              <a:defRPr sz="6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 b="1" i="0" u="none" strike="noStrike" cap="none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" sz="4800" smtClean="0"/>
              <a:t>02</a:t>
            </a:r>
            <a:endParaRPr lang="en" sz="4800"/>
          </a:p>
        </p:txBody>
      </p:sp>
      <p:sp>
        <p:nvSpPr>
          <p:cNvPr id="16" name="Google Shape;508;p35"/>
          <p:cNvSpPr txBox="1">
            <a:spLocks/>
          </p:cNvSpPr>
          <p:nvPr/>
        </p:nvSpPr>
        <p:spPr>
          <a:xfrm flipH="1">
            <a:off x="2640750" y="1681764"/>
            <a:ext cx="42615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/>
            <a:r>
              <a:rPr lang="en-GB" smtClean="0"/>
              <a:t>Find revelant data that may improve a model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42"/>
          <p:cNvSpPr txBox="1">
            <a:spLocks noGrp="1"/>
          </p:cNvSpPr>
          <p:nvPr>
            <p:ph type="ctrTitle"/>
          </p:nvPr>
        </p:nvSpPr>
        <p:spPr>
          <a:xfrm>
            <a:off x="345030" y="203930"/>
            <a:ext cx="4148029" cy="111935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Allure of Basketball Competitions</a:t>
            </a:r>
            <a:endParaRPr dirty="0"/>
          </a:p>
        </p:txBody>
      </p:sp>
      <p:sp>
        <p:nvSpPr>
          <p:cNvPr id="13" name="Google Shape;545;p40"/>
          <p:cNvSpPr txBox="1">
            <a:spLocks noGrp="1"/>
          </p:cNvSpPr>
          <p:nvPr>
            <p:ph type="subTitle" idx="4294967295"/>
          </p:nvPr>
        </p:nvSpPr>
        <p:spPr>
          <a:xfrm>
            <a:off x="345030" y="3763477"/>
            <a:ext cx="2773140" cy="1380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600"/>
              </a:spcAft>
            </a:pPr>
            <a:r>
              <a:rPr lang="en-GB" sz="1200" dirty="0" smtClean="0">
                <a:solidFill>
                  <a:schemeClr val="accent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Grew up fans of the franchise</a:t>
            </a:r>
          </a:p>
          <a:p>
            <a:pPr lvl="0" rtl="0">
              <a:spcBef>
                <a:spcPts val="0"/>
              </a:spcBef>
              <a:spcAft>
                <a:spcPts val="1600"/>
              </a:spcAft>
            </a:pPr>
            <a:r>
              <a:rPr lang="en-GB" sz="1200" dirty="0" smtClean="0">
                <a:solidFill>
                  <a:schemeClr val="accent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Came to watch the other team play</a:t>
            </a:r>
          </a:p>
          <a:p>
            <a:pPr marL="0" lvl="0" indent="0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 smtClean="0">
                <a:solidFill>
                  <a:schemeClr val="accent1"/>
                </a:solidFill>
                <a:latin typeface="Roboto Condensed Light" panose="020B0604020202020204" charset="0"/>
                <a:ea typeface="Roboto Condensed Light" panose="020B0604020202020204" charset="0"/>
              </a:rPr>
              <a:t>Fans of the players</a:t>
            </a:r>
            <a:endParaRPr sz="1200" dirty="0">
              <a:solidFill>
                <a:schemeClr val="accent1"/>
              </a:solidFill>
              <a:latin typeface="Roboto Condensed Light" panose="020B0604020202020204" charset="0"/>
              <a:ea typeface="Roboto Condensed Light" panose="020B0604020202020204" charset="0"/>
            </a:endParaRPr>
          </a:p>
        </p:txBody>
      </p:sp>
      <p:sp>
        <p:nvSpPr>
          <p:cNvPr id="14" name="Google Shape;613;p42"/>
          <p:cNvSpPr txBox="1">
            <a:spLocks/>
          </p:cNvSpPr>
          <p:nvPr/>
        </p:nvSpPr>
        <p:spPr>
          <a:xfrm>
            <a:off x="345030" y="3230003"/>
            <a:ext cx="3011853" cy="59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3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GB" sz="2000" dirty="0" smtClean="0"/>
              <a:t>Why the Clippers?</a:t>
            </a:r>
            <a:endParaRPr lang="en-GB" sz="2000" dirty="0"/>
          </a:p>
        </p:txBody>
      </p:sp>
      <p:sp>
        <p:nvSpPr>
          <p:cNvPr id="15" name="Google Shape;613;p42"/>
          <p:cNvSpPr txBox="1">
            <a:spLocks/>
          </p:cNvSpPr>
          <p:nvPr/>
        </p:nvSpPr>
        <p:spPr>
          <a:xfrm>
            <a:off x="345030" y="1261316"/>
            <a:ext cx="3011853" cy="596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Barlow Semi Condensed SemiBold"/>
              <a:buNone/>
              <a:defRPr sz="3000" b="0" i="0" u="none" strike="noStrike" cap="none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GB" sz="2000" dirty="0" smtClean="0"/>
              <a:t>Why the NBA?</a:t>
            </a:r>
            <a:endParaRPr lang="en-GB" sz="2000" dirty="0"/>
          </a:p>
        </p:txBody>
      </p:sp>
      <p:sp>
        <p:nvSpPr>
          <p:cNvPr id="16" name="Google Shape;545;p40"/>
          <p:cNvSpPr txBox="1">
            <a:spLocks noGrp="1"/>
          </p:cNvSpPr>
          <p:nvPr>
            <p:ph type="subTitle" idx="4294967295"/>
          </p:nvPr>
        </p:nvSpPr>
        <p:spPr>
          <a:xfrm>
            <a:off x="345030" y="1826088"/>
            <a:ext cx="2773140" cy="13800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" sz="1200" dirty="0">
                <a:solidFill>
                  <a:schemeClr val="accent1"/>
                </a:solidFill>
              </a:rPr>
              <a:t>Grew up playing basketball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sz="1200" dirty="0">
                <a:solidFill>
                  <a:schemeClr val="accent1"/>
                </a:solidFill>
              </a:rPr>
              <a:t>Entertainment of highlight reels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" sz="1200" dirty="0">
                <a:solidFill>
                  <a:schemeClr val="accent1"/>
                </a:solidFill>
              </a:rPr>
              <a:t>Follow the success of </a:t>
            </a:r>
            <a:r>
              <a:rPr lang="en" sz="1200" dirty="0" smtClean="0">
                <a:solidFill>
                  <a:schemeClr val="accent1"/>
                </a:solidFill>
              </a:rPr>
              <a:t>college players</a:t>
            </a:r>
            <a:endParaRPr lang="en" sz="1200" dirty="0">
              <a:solidFill>
                <a:schemeClr val="accent1"/>
              </a:solidFill>
            </a:endParaRPr>
          </a:p>
        </p:txBody>
      </p:sp>
      <p:pic>
        <p:nvPicPr>
          <p:cNvPr id="1026" name="Picture 2" descr="Blake Griffin Has A 'Love-Hate' Relationship With Dunking ..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-1" r="32938" b="7"/>
          <a:stretch/>
        </p:blipFill>
        <p:spPr bwMode="auto">
          <a:xfrm>
            <a:off x="4982442" y="0"/>
            <a:ext cx="4161558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46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8"/>
          <p:cNvSpPr/>
          <p:nvPr/>
        </p:nvSpPr>
        <p:spPr>
          <a:xfrm>
            <a:off x="0" y="2451225"/>
            <a:ext cx="8424000" cy="23511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8"/>
          <p:cNvSpPr txBox="1">
            <a:spLocks noGrp="1"/>
          </p:cNvSpPr>
          <p:nvPr>
            <p:ph type="subTitle" idx="1"/>
          </p:nvPr>
        </p:nvSpPr>
        <p:spPr>
          <a:xfrm flipH="1">
            <a:off x="719975" y="2649050"/>
            <a:ext cx="6174300" cy="188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3F3F3"/>
                </a:solidFill>
              </a:rPr>
              <a:t>While the data given covers variables such as Vegas Odds and number of championship won, it lacks the granular information such as:</a:t>
            </a:r>
            <a:endParaRPr dirty="0">
              <a:solidFill>
                <a:srgbClr val="F3F3F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Condensed Light"/>
              <a:buChar char="●"/>
            </a:pPr>
            <a:r>
              <a:rPr lang="en-GB" dirty="0" smtClean="0">
                <a:solidFill>
                  <a:srgbClr val="F3F3F3"/>
                </a:solidFill>
              </a:rPr>
              <a:t>How popular is a team and its players?</a:t>
            </a:r>
            <a:endParaRPr dirty="0">
              <a:solidFill>
                <a:srgbClr val="F3F3F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Condensed Light"/>
              <a:buChar char="●"/>
            </a:pPr>
            <a:r>
              <a:rPr lang="en-GB" dirty="0" smtClean="0">
                <a:solidFill>
                  <a:srgbClr val="F3F3F3"/>
                </a:solidFill>
              </a:rPr>
              <a:t>How good are the players for the upcoming year?</a:t>
            </a:r>
            <a:endParaRPr dirty="0">
              <a:solidFill>
                <a:srgbClr val="F3F3F3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Font typeface="Roboto Condensed Light"/>
              <a:buChar char="●"/>
            </a:pPr>
            <a:r>
              <a:rPr lang="en-GB" dirty="0" smtClean="0">
                <a:solidFill>
                  <a:srgbClr val="F3F3F3"/>
                </a:solidFill>
              </a:rPr>
              <a:t>Are games close to holidays?</a:t>
            </a:r>
            <a:endParaRPr dirty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GB" dirty="0" smtClean="0">
              <a:solidFill>
                <a:srgbClr val="F3F3F3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rgbClr val="F3F3F3"/>
                </a:solidFill>
              </a:rPr>
              <a:t>Web-scraping allows us to easily gather these values from trustworthy sources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528" name="Google Shape;528;p38"/>
          <p:cNvSpPr txBox="1">
            <a:spLocks noGrp="1"/>
          </p:cNvSpPr>
          <p:nvPr>
            <p:ph type="title"/>
          </p:nvPr>
        </p:nvSpPr>
        <p:spPr>
          <a:xfrm>
            <a:off x="4216765" y="540000"/>
            <a:ext cx="4207435" cy="16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Finding the Relevant Data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40"/>
          <p:cNvSpPr txBox="1">
            <a:spLocks noGrp="1"/>
          </p:cNvSpPr>
          <p:nvPr>
            <p:ph type="subTitle" idx="1"/>
          </p:nvPr>
        </p:nvSpPr>
        <p:spPr>
          <a:xfrm>
            <a:off x="89726" y="2461774"/>
            <a:ext cx="2404239" cy="2208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</a:pPr>
            <a:r>
              <a:rPr lang="en" dirty="0" smtClean="0"/>
              <a:t>Fans make up 50% of votes to determine what players make the All-Star game. Using the prior year’s All-Star roster, we can determine how many All-Star players are on each team.</a:t>
            </a:r>
          </a:p>
        </p:txBody>
      </p:sp>
      <p:sp>
        <p:nvSpPr>
          <p:cNvPr id="542" name="Google Shape;542;p40"/>
          <p:cNvSpPr txBox="1">
            <a:spLocks noGrp="1"/>
          </p:cNvSpPr>
          <p:nvPr>
            <p:ph type="ctrTitle"/>
          </p:nvPr>
        </p:nvSpPr>
        <p:spPr>
          <a:xfrm>
            <a:off x="404286" y="273911"/>
            <a:ext cx="3897999" cy="83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smtClean="0"/>
              <a:t>Heat Check</a:t>
            </a:r>
            <a:endParaRPr sz="2800" dirty="0"/>
          </a:p>
        </p:txBody>
      </p:sp>
      <p:sp>
        <p:nvSpPr>
          <p:cNvPr id="41" name="Google Shape;542;p40"/>
          <p:cNvSpPr txBox="1">
            <a:spLocks/>
          </p:cNvSpPr>
          <p:nvPr/>
        </p:nvSpPr>
        <p:spPr>
          <a:xfrm>
            <a:off x="230407" y="1899018"/>
            <a:ext cx="2122878" cy="56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dirty="0" smtClean="0"/>
              <a:t>All-Stars</a:t>
            </a:r>
            <a:endParaRPr lang="en-GB" dirty="0"/>
          </a:p>
        </p:txBody>
      </p:sp>
      <p:sp>
        <p:nvSpPr>
          <p:cNvPr id="44" name="Google Shape;542;p40"/>
          <p:cNvSpPr txBox="1">
            <a:spLocks/>
          </p:cNvSpPr>
          <p:nvPr/>
        </p:nvSpPr>
        <p:spPr>
          <a:xfrm>
            <a:off x="404287" y="755232"/>
            <a:ext cx="2845452" cy="422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GB" sz="1600" b="1" dirty="0" smtClean="0"/>
              <a:t>How popular are their opponents?</a:t>
            </a:r>
            <a:endParaRPr lang="en-GB" sz="1600" b="1" dirty="0"/>
          </a:p>
        </p:txBody>
      </p:sp>
      <p:sp>
        <p:nvSpPr>
          <p:cNvPr id="45" name="Google Shape;541;p40"/>
          <p:cNvSpPr txBox="1">
            <a:spLocks noGrp="1"/>
          </p:cNvSpPr>
          <p:nvPr>
            <p:ph type="subTitle" idx="1"/>
          </p:nvPr>
        </p:nvSpPr>
        <p:spPr>
          <a:xfrm>
            <a:off x="2998477" y="2461774"/>
            <a:ext cx="2404239" cy="2208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</a:pPr>
            <a:r>
              <a:rPr lang="en" dirty="0" smtClean="0"/>
              <a:t>Every year, the NBA store releases the most popular jerseys for the year. Given how jerseys are not cheap themselves, those who would pay a pretty penny to rep their team’s swag wouldn’t be afraid to drop some more to watch their favorite teams live.</a:t>
            </a:r>
          </a:p>
        </p:txBody>
      </p:sp>
      <p:sp>
        <p:nvSpPr>
          <p:cNvPr id="46" name="Google Shape;542;p40"/>
          <p:cNvSpPr txBox="1">
            <a:spLocks/>
          </p:cNvSpPr>
          <p:nvPr/>
        </p:nvSpPr>
        <p:spPr>
          <a:xfrm>
            <a:off x="3139158" y="1899018"/>
            <a:ext cx="2122878" cy="56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dirty="0" smtClean="0"/>
              <a:t>Jersey Sales</a:t>
            </a:r>
            <a:endParaRPr lang="en-GB" dirty="0"/>
          </a:p>
        </p:txBody>
      </p:sp>
      <p:sp>
        <p:nvSpPr>
          <p:cNvPr id="48" name="Google Shape;541;p40"/>
          <p:cNvSpPr txBox="1">
            <a:spLocks noGrp="1"/>
          </p:cNvSpPr>
          <p:nvPr>
            <p:ph type="subTitle" idx="1"/>
          </p:nvPr>
        </p:nvSpPr>
        <p:spPr>
          <a:xfrm>
            <a:off x="6186801" y="2461774"/>
            <a:ext cx="2404239" cy="220890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600"/>
              </a:spcAft>
            </a:pPr>
            <a:r>
              <a:rPr lang="en" dirty="0" smtClean="0"/>
              <a:t>Instagram and other social media sites are easy ways to gauge how popular a team is. This might also provide insight as to which teams are expected to be the most hype, as fans may want to track the progress of specific teams.</a:t>
            </a:r>
          </a:p>
        </p:txBody>
      </p:sp>
      <p:sp>
        <p:nvSpPr>
          <p:cNvPr id="49" name="Google Shape;542;p40"/>
          <p:cNvSpPr txBox="1">
            <a:spLocks/>
          </p:cNvSpPr>
          <p:nvPr/>
        </p:nvSpPr>
        <p:spPr>
          <a:xfrm>
            <a:off x="5980661" y="1896873"/>
            <a:ext cx="2816518" cy="562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pPr algn="ctr"/>
            <a:r>
              <a:rPr lang="en-GB" dirty="0" smtClean="0"/>
              <a:t>Instagram Followers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46"/>
          <p:cNvSpPr txBox="1">
            <a:spLocks noGrp="1"/>
          </p:cNvSpPr>
          <p:nvPr>
            <p:ph type="ctrTitle"/>
          </p:nvPr>
        </p:nvSpPr>
        <p:spPr>
          <a:xfrm>
            <a:off x="720050" y="359450"/>
            <a:ext cx="2500850" cy="5878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 smtClean="0"/>
              <a:t>Holiday Blues</a:t>
            </a:r>
            <a:endParaRPr sz="2800" dirty="0"/>
          </a:p>
        </p:txBody>
      </p:sp>
      <p:cxnSp>
        <p:nvCxnSpPr>
          <p:cNvPr id="644" name="Google Shape;644;p46"/>
          <p:cNvCxnSpPr/>
          <p:nvPr/>
        </p:nvCxnSpPr>
        <p:spPr>
          <a:xfrm>
            <a:off x="725000" y="2836100"/>
            <a:ext cx="8442600" cy="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645" name="Google Shape;645;p46"/>
          <p:cNvSpPr/>
          <p:nvPr/>
        </p:nvSpPr>
        <p:spPr>
          <a:xfrm>
            <a:off x="2768375" y="1864604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01</a:t>
            </a:r>
            <a:endParaRPr sz="2400" dirty="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46" name="Google Shape;646;p46"/>
          <p:cNvSpPr/>
          <p:nvPr/>
        </p:nvSpPr>
        <p:spPr>
          <a:xfrm>
            <a:off x="5508549" y="3348424"/>
            <a:ext cx="511800" cy="5118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3F3F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rPr>
              <a:t>02</a:t>
            </a:r>
            <a:endParaRPr sz="2400">
              <a:solidFill>
                <a:srgbClr val="F3F3F3"/>
              </a:solidFill>
              <a:latin typeface="Barlow Semi Condensed SemiBold"/>
              <a:ea typeface="Barlow Semi Condensed SemiBold"/>
              <a:cs typeface="Barlow Semi Condensed SemiBold"/>
              <a:sym typeface="Barlow Semi Condensed SemiBold"/>
            </a:endParaRPr>
          </a:p>
        </p:txBody>
      </p:sp>
      <p:sp>
        <p:nvSpPr>
          <p:cNvPr id="647" name="Google Shape;647;p46"/>
          <p:cNvSpPr txBox="1"/>
          <p:nvPr/>
        </p:nvSpPr>
        <p:spPr>
          <a:xfrm>
            <a:off x="1681475" y="3059311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228600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Could there be a correlation between proximity to a holiday and attendance?</a:t>
            </a:r>
            <a:endParaRPr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648" name="Google Shape;648;p46"/>
          <p:cNvSpPr txBox="1"/>
          <p:nvPr/>
        </p:nvSpPr>
        <p:spPr>
          <a:xfrm>
            <a:off x="4421649" y="1517008"/>
            <a:ext cx="2685600" cy="10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 smtClean="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Do games during the week have less attendance than games over the weekend?</a:t>
            </a:r>
            <a:endParaRPr dirty="0">
              <a:solidFill>
                <a:srgbClr val="434343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cxnSp>
        <p:nvCxnSpPr>
          <p:cNvPr id="649" name="Google Shape;649;p46"/>
          <p:cNvCxnSpPr>
            <a:stCxn id="645" idx="2"/>
            <a:endCxn id="647" idx="0"/>
          </p:cNvCxnSpPr>
          <p:nvPr/>
        </p:nvCxnSpPr>
        <p:spPr>
          <a:xfrm>
            <a:off x="3024275" y="2376404"/>
            <a:ext cx="0" cy="6828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cxnSp>
        <p:nvCxnSpPr>
          <p:cNvPr id="650" name="Google Shape;650;p46"/>
          <p:cNvCxnSpPr>
            <a:stCxn id="646" idx="0"/>
            <a:endCxn id="648" idx="2"/>
          </p:cNvCxnSpPr>
          <p:nvPr/>
        </p:nvCxnSpPr>
        <p:spPr>
          <a:xfrm rot="10800000">
            <a:off x="5764449" y="2612524"/>
            <a:ext cx="0" cy="735900"/>
          </a:xfrm>
          <a:prstGeom prst="straightConnector1">
            <a:avLst/>
          </a:prstGeom>
          <a:noFill/>
          <a:ln w="19050" cap="flat" cmpd="sng">
            <a:solidFill>
              <a:srgbClr val="434343"/>
            </a:solidFill>
            <a:prstDash val="solid"/>
            <a:round/>
            <a:headEnd type="none" w="med" len="med"/>
            <a:tailEnd type="diamond" w="med" len="med"/>
          </a:ln>
        </p:spPr>
      </p:cxnSp>
      <p:sp>
        <p:nvSpPr>
          <p:cNvPr id="10" name="Google Shape;643;p46"/>
          <p:cNvSpPr txBox="1">
            <a:spLocks/>
          </p:cNvSpPr>
          <p:nvPr/>
        </p:nvSpPr>
        <p:spPr>
          <a:xfrm>
            <a:off x="720050" y="841492"/>
            <a:ext cx="4029567" cy="5878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 SemiBold"/>
              <a:buNone/>
              <a:defRPr sz="2400" b="0" i="0" u="none" strike="noStrike" cap="none">
                <a:solidFill>
                  <a:srgbClr val="434343"/>
                </a:solidFill>
                <a:latin typeface="Barlow Semi Condensed SemiBold"/>
                <a:ea typeface="Barlow Semi Condensed SemiBold"/>
                <a:cs typeface="Barlow Semi Condensed SemiBold"/>
                <a:sym typeface="Barlow Semi Condensed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Barlow Semi Condensed"/>
              <a:buNone/>
              <a:defRPr sz="2400" b="1" i="0" u="none" strike="noStrike" cap="none">
                <a:solidFill>
                  <a:srgbClr val="434343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r>
              <a:rPr lang="en-GB" sz="1800" b="1" dirty="0" smtClean="0"/>
              <a:t>Can dates play a role in attendance levels?</a:t>
            </a:r>
            <a:endParaRPr lang="en-GB" sz="1800" b="1" dirty="0"/>
          </a:p>
        </p:txBody>
      </p:sp>
      <p:pic>
        <p:nvPicPr>
          <p:cNvPr id="2052" name="Picture 4" descr="Cartoon Sun Clip Art at Clker.com - vector clip art online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8143" y="302482"/>
            <a:ext cx="1517200" cy="1289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16" descr="eintersnowslitracaroon peanutslinussnoopywinterchristma..."/>
          <p:cNvSpPr>
            <a:spLocks noChangeAspect="1" noChangeArrowheads="1"/>
          </p:cNvSpPr>
          <p:nvPr/>
        </p:nvSpPr>
        <p:spPr bwMode="auto">
          <a:xfrm>
            <a:off x="241094" y="-7210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18" descr="#einter#snow#slitra#caroon #peanuts#linus#snoopy#winter#christmas #natale#stickeremix#sticker#remixit#cool#freddo"/>
          <p:cNvSpPr>
            <a:spLocks noChangeAspect="1" noChangeArrowheads="1"/>
          </p:cNvSpPr>
          <p:nvPr/>
        </p:nvSpPr>
        <p:spPr bwMode="auto">
          <a:xfrm>
            <a:off x="-574631" y="997889"/>
            <a:ext cx="1219315" cy="1219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AutoShape 20" descr="#einter#snow#slitra#caroon #peanuts#linus#snoopy#winter#christmas #natale#stickeremix#sticker#remixit#cool#fredd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39"/>
          <p:cNvSpPr txBox="1">
            <a:spLocks noGrp="1"/>
          </p:cNvSpPr>
          <p:nvPr>
            <p:ph type="title"/>
          </p:nvPr>
        </p:nvSpPr>
        <p:spPr>
          <a:xfrm>
            <a:off x="746363" y="1007475"/>
            <a:ext cx="4996595" cy="169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Variable Selection</a:t>
            </a:r>
            <a:endParaRPr dirty="0"/>
          </a:p>
        </p:txBody>
      </p:sp>
      <p:sp>
        <p:nvSpPr>
          <p:cNvPr id="8" name="Google Shape;533;p39"/>
          <p:cNvSpPr txBox="1">
            <a:spLocks noGrp="1"/>
          </p:cNvSpPr>
          <p:nvPr>
            <p:ph type="title"/>
          </p:nvPr>
        </p:nvSpPr>
        <p:spPr>
          <a:xfrm>
            <a:off x="746363" y="3131646"/>
            <a:ext cx="3838794" cy="116888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 smtClean="0">
                <a:latin typeface="Gadugi" panose="020B0502040204020203" pitchFamily="34" charset="0"/>
                <a:ea typeface="Gadugi" panose="020B0502040204020203" pitchFamily="34" charset="0"/>
              </a:rPr>
              <a:t>Variables were chosen by graphing, checking interactions, and running diagnostic plots and checking their respective ANOVA values</a:t>
            </a:r>
            <a:endParaRPr sz="1600" dirty="0">
              <a:latin typeface="Gadugi" panose="020B0502040204020203" pitchFamily="34" charset="0"/>
              <a:ea typeface="Gadugi" panose="020B0502040204020203" pitchFamily="34" charset="0"/>
            </a:endParaRPr>
          </a:p>
        </p:txBody>
      </p:sp>
      <p:pic>
        <p:nvPicPr>
          <p:cNvPr id="6148" name="Picture 4" descr="GAME RECAP: Clippers 111, Hornets 96 | NBA.com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83" t="1157" r="44517" b="-488"/>
          <a:stretch/>
        </p:blipFill>
        <p:spPr bwMode="auto">
          <a:xfrm>
            <a:off x="6656832" y="1"/>
            <a:ext cx="2487168" cy="5185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1"/>
          <p:cNvSpPr txBox="1">
            <a:spLocks noGrp="1"/>
          </p:cNvSpPr>
          <p:nvPr>
            <p:ph type="subTitle" idx="3"/>
          </p:nvPr>
        </p:nvSpPr>
        <p:spPr>
          <a:xfrm>
            <a:off x="1434709" y="1135753"/>
            <a:ext cx="2854419" cy="775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 dirty="0" smtClean="0"/>
              <a:t>Number of All-Stars on the opposing team </a:t>
            </a:r>
            <a:endParaRPr sz="1600" dirty="0"/>
          </a:p>
        </p:txBody>
      </p:sp>
      <p:sp>
        <p:nvSpPr>
          <p:cNvPr id="608" name="Google Shape;608;p41"/>
          <p:cNvSpPr txBox="1">
            <a:spLocks noGrp="1"/>
          </p:cNvSpPr>
          <p:nvPr>
            <p:ph type="ctrTitle"/>
          </p:nvPr>
        </p:nvSpPr>
        <p:spPr>
          <a:xfrm>
            <a:off x="868351" y="192454"/>
            <a:ext cx="3420777" cy="68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accent1"/>
                </a:solidFill>
              </a:rPr>
              <a:t>Graphing Variable Chosen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8" name="Google Shape;585;p41"/>
          <p:cNvSpPr txBox="1">
            <a:spLocks/>
          </p:cNvSpPr>
          <p:nvPr/>
        </p:nvSpPr>
        <p:spPr>
          <a:xfrm>
            <a:off x="5017873" y="3319787"/>
            <a:ext cx="266558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ctr">
              <a:spcAft>
                <a:spcPts val="1600"/>
              </a:spcAft>
            </a:pPr>
            <a:r>
              <a:rPr lang="en-GB" sz="1600" dirty="0" smtClean="0">
                <a:solidFill>
                  <a:schemeClr val="tx1"/>
                </a:solidFill>
              </a:rPr>
              <a:t>Championships Won by the opposing team</a:t>
            </a:r>
            <a:endParaRPr lang="en-GB" sz="1600" dirty="0">
              <a:solidFill>
                <a:schemeClr val="tx1"/>
              </a:solidFill>
            </a:endParaRPr>
          </a:p>
        </p:txBody>
      </p:sp>
      <p:sp>
        <p:nvSpPr>
          <p:cNvPr id="36" name="Google Shape;585;p41"/>
          <p:cNvSpPr txBox="1">
            <a:spLocks noGrp="1"/>
          </p:cNvSpPr>
          <p:nvPr>
            <p:ph type="subTitle" idx="3"/>
          </p:nvPr>
        </p:nvSpPr>
        <p:spPr>
          <a:xfrm>
            <a:off x="1264197" y="1865504"/>
            <a:ext cx="2944180" cy="664589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 smtClean="0"/>
              <a:t>There seems to be a positive relationship between attendance and number of All-Stars</a:t>
            </a:r>
            <a:endParaRPr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125" y="2668326"/>
            <a:ext cx="2988324" cy="184446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6973" y="413324"/>
            <a:ext cx="3007381" cy="1856230"/>
          </a:xfrm>
          <a:prstGeom prst="rect">
            <a:avLst/>
          </a:prstGeom>
        </p:spPr>
      </p:pic>
      <p:sp>
        <p:nvSpPr>
          <p:cNvPr id="42" name="Google Shape;585;p41"/>
          <p:cNvSpPr txBox="1">
            <a:spLocks noGrp="1"/>
          </p:cNvSpPr>
          <p:nvPr>
            <p:ph type="subTitle" idx="3"/>
          </p:nvPr>
        </p:nvSpPr>
        <p:spPr>
          <a:xfrm>
            <a:off x="4878573" y="2655198"/>
            <a:ext cx="2944180" cy="664589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 smtClean="0">
                <a:solidFill>
                  <a:schemeClr val="bg1"/>
                </a:solidFill>
              </a:rPr>
              <a:t>There seems to be a positive relationship between attendance and championships won by the opponent</a:t>
            </a:r>
            <a:endParaRPr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1"/>
          <p:cNvSpPr txBox="1">
            <a:spLocks noGrp="1"/>
          </p:cNvSpPr>
          <p:nvPr>
            <p:ph type="subTitle" idx="2"/>
          </p:nvPr>
        </p:nvSpPr>
        <p:spPr>
          <a:xfrm>
            <a:off x="1101362" y="3792550"/>
            <a:ext cx="2954753" cy="775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600" dirty="0" smtClean="0"/>
              <a:t>Popular Players on the opposing team,</a:t>
            </a:r>
            <a:r>
              <a:rPr lang="en-GB" sz="1600" dirty="0"/>
              <a:t> </a:t>
            </a:r>
            <a:r>
              <a:rPr lang="en-GB" sz="1600" dirty="0" smtClean="0"/>
              <a:t>as defined by jersey sales</a:t>
            </a:r>
          </a:p>
        </p:txBody>
      </p:sp>
      <p:sp>
        <p:nvSpPr>
          <p:cNvPr id="608" name="Google Shape;608;p41"/>
          <p:cNvSpPr txBox="1">
            <a:spLocks noGrp="1"/>
          </p:cNvSpPr>
          <p:nvPr>
            <p:ph type="ctrTitle"/>
          </p:nvPr>
        </p:nvSpPr>
        <p:spPr>
          <a:xfrm>
            <a:off x="868351" y="192454"/>
            <a:ext cx="3420777" cy="6863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smtClean="0">
                <a:solidFill>
                  <a:schemeClr val="accent1"/>
                </a:solidFill>
              </a:rPr>
              <a:t>Graphing Variable Chosen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29" name="Google Shape;585;p41"/>
          <p:cNvSpPr txBox="1">
            <a:spLocks/>
          </p:cNvSpPr>
          <p:nvPr/>
        </p:nvSpPr>
        <p:spPr>
          <a:xfrm>
            <a:off x="4869083" y="535614"/>
            <a:ext cx="3168900" cy="77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 Condensed Light"/>
              <a:buNone/>
              <a:defRPr sz="1400" b="0" i="0" u="none" strike="noStrike" cap="none">
                <a:solidFill>
                  <a:srgbClr val="F3F3F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>
              <a:spcAft>
                <a:spcPts val="1600"/>
              </a:spcAft>
            </a:pPr>
            <a:r>
              <a:rPr lang="en-GB" sz="1600" dirty="0" smtClean="0">
                <a:solidFill>
                  <a:schemeClr val="tx1"/>
                </a:solidFill>
              </a:rPr>
              <a:t>Interaction between Championship and Proximity to a Holiday</a:t>
            </a:r>
            <a:endParaRPr lang="en-GB" sz="1600" dirty="0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351" y="923514"/>
            <a:ext cx="3479389" cy="2148870"/>
          </a:xfrm>
          <a:prstGeom prst="rect">
            <a:avLst/>
          </a:prstGeom>
        </p:spPr>
      </p:pic>
      <p:sp>
        <p:nvSpPr>
          <p:cNvPr id="13" name="Google Shape;584;p41"/>
          <p:cNvSpPr txBox="1">
            <a:spLocks noGrp="1"/>
          </p:cNvSpPr>
          <p:nvPr>
            <p:ph type="subTitle" idx="2"/>
          </p:nvPr>
        </p:nvSpPr>
        <p:spPr>
          <a:xfrm>
            <a:off x="1130668" y="3117124"/>
            <a:ext cx="2954753" cy="775800"/>
          </a:xfrm>
          <a:prstGeom prst="rect">
            <a:avLst/>
          </a:prstGeom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 smtClean="0"/>
              <a:t>Again, another positive relationship between these two variables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9083" y="1470748"/>
            <a:ext cx="3759395" cy="232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0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nual Report General by Slidesgo">
  <a:themeElements>
    <a:clrScheme name="Simple Light">
      <a:dk1>
        <a:srgbClr val="434343"/>
      </a:dk1>
      <a:lt1>
        <a:srgbClr val="666666"/>
      </a:lt1>
      <a:dk2>
        <a:srgbClr val="999999"/>
      </a:dk2>
      <a:lt2>
        <a:srgbClr val="CCCCCC"/>
      </a:lt2>
      <a:accent1>
        <a:srgbClr val="F3F3F3"/>
      </a:accent1>
      <a:accent2>
        <a:srgbClr val="434343"/>
      </a:accent2>
      <a:accent3>
        <a:srgbClr val="666666"/>
      </a:accent3>
      <a:accent4>
        <a:srgbClr val="999999"/>
      </a:accent4>
      <a:accent5>
        <a:srgbClr val="F3F3F3"/>
      </a:accent5>
      <a:accent6>
        <a:srgbClr val="434343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794</Words>
  <Application>Microsoft Office PowerPoint</Application>
  <PresentationFormat>On-screen Show (16:9)</PresentationFormat>
  <Paragraphs>81</Paragraphs>
  <Slides>14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Roboto Slab Regular</vt:lpstr>
      <vt:lpstr>Gadugi</vt:lpstr>
      <vt:lpstr>Bahiana</vt:lpstr>
      <vt:lpstr>Fira Sans Extra Condensed Medium</vt:lpstr>
      <vt:lpstr>Barlow Semi Condensed</vt:lpstr>
      <vt:lpstr>Arial</vt:lpstr>
      <vt:lpstr>Barlow Semi Condensed SemiBold</vt:lpstr>
      <vt:lpstr>Muli</vt:lpstr>
      <vt:lpstr>Roboto Condensed Light</vt:lpstr>
      <vt:lpstr>Annual Report General by Slidesgo</vt:lpstr>
      <vt:lpstr>Predicting Attendance for the 2018-2019 Season</vt:lpstr>
      <vt:lpstr>Relationships</vt:lpstr>
      <vt:lpstr>The Allure of Basketball Competitions</vt:lpstr>
      <vt:lpstr>Finding the Relevant Data</vt:lpstr>
      <vt:lpstr>Heat Check</vt:lpstr>
      <vt:lpstr>Holiday Blues</vt:lpstr>
      <vt:lpstr>Variable Selection</vt:lpstr>
      <vt:lpstr>Graphing Variable Chosen</vt:lpstr>
      <vt:lpstr>Graphing Variable Chosen</vt:lpstr>
      <vt:lpstr>Modeling and Findings</vt:lpstr>
      <vt:lpstr>Final Model</vt:lpstr>
      <vt:lpstr>Limitations</vt:lpstr>
      <vt:lpstr>Sources</vt:lpstr>
      <vt:lpstr>Thank 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Attendance for the 2018-2019 Season</dc:title>
  <dc:creator>henry jen</dc:creator>
  <cp:lastModifiedBy>Microsoft account</cp:lastModifiedBy>
  <cp:revision>19</cp:revision>
  <dcterms:modified xsi:type="dcterms:W3CDTF">2020-08-07T23:51:44Z</dcterms:modified>
</cp:coreProperties>
</file>